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7" r:id="rId2"/>
    <p:sldId id="288" r:id="rId3"/>
    <p:sldId id="305" r:id="rId4"/>
    <p:sldId id="307" r:id="rId5"/>
    <p:sldId id="306" r:id="rId6"/>
    <p:sldId id="303" r:id="rId7"/>
    <p:sldId id="304" r:id="rId8"/>
    <p:sldId id="308" r:id="rId9"/>
    <p:sldId id="258" r:id="rId10"/>
    <p:sldId id="259" r:id="rId11"/>
    <p:sldId id="260" r:id="rId12"/>
    <p:sldId id="261" r:id="rId13"/>
    <p:sldId id="298" r:id="rId14"/>
    <p:sldId id="263" r:id="rId15"/>
    <p:sldId id="264" r:id="rId16"/>
    <p:sldId id="265" r:id="rId17"/>
    <p:sldId id="266" r:id="rId18"/>
    <p:sldId id="293" r:id="rId19"/>
    <p:sldId id="290" r:id="rId20"/>
    <p:sldId id="291" r:id="rId21"/>
    <p:sldId id="292" r:id="rId22"/>
    <p:sldId id="294" r:id="rId23"/>
    <p:sldId id="267" r:id="rId24"/>
    <p:sldId id="301" r:id="rId25"/>
    <p:sldId id="268" r:id="rId26"/>
    <p:sldId id="269" r:id="rId27"/>
    <p:sldId id="270" r:id="rId28"/>
    <p:sldId id="271" r:id="rId29"/>
    <p:sldId id="274" r:id="rId30"/>
    <p:sldId id="297" r:id="rId31"/>
    <p:sldId id="296" r:id="rId32"/>
    <p:sldId id="275" r:id="rId33"/>
    <p:sldId id="299" r:id="rId34"/>
    <p:sldId id="276" r:id="rId35"/>
    <p:sldId id="277" r:id="rId36"/>
    <p:sldId id="279" r:id="rId37"/>
    <p:sldId id="309" r:id="rId38"/>
    <p:sldId id="280" r:id="rId39"/>
    <p:sldId id="302" r:id="rId40"/>
    <p:sldId id="282" r:id="rId41"/>
    <p:sldId id="300" r:id="rId42"/>
    <p:sldId id="28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99"/>
    <p:restoredTop sz="65895"/>
  </p:normalViewPr>
  <p:slideViewPr>
    <p:cSldViewPr snapToGrid="0" snapToObjects="1">
      <p:cViewPr>
        <p:scale>
          <a:sx n="106" d="100"/>
          <a:sy n="106" d="100"/>
        </p:scale>
        <p:origin x="14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76D79-491D-434F-8E4F-FC9169F6597D}" type="datetimeFigureOut">
              <a:rPr lang="en-US" smtClean="0"/>
              <a:t>12/6/16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312B43-ADB7-AE44-82CE-ED8550C5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84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4-6lb in other studies. </a:t>
            </a:r>
          </a:p>
          <a:p>
            <a:r>
              <a:rPr lang="en-US" dirty="0" smtClean="0"/>
              <a:t>Steatorrhea</a:t>
            </a:r>
          </a:p>
          <a:p>
            <a:r>
              <a:rPr lang="en-US" dirty="0" smtClean="0"/>
              <a:t>Contraindications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malabsorbtion</a:t>
            </a:r>
            <a:r>
              <a:rPr lang="en-US" baseline="0" dirty="0" smtClean="0"/>
              <a:t>, reduced gallbladder function and pancreatic diseases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12B43-ADB7-AE44-82CE-ED8550C5DA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64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13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25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08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29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6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70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278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LPL- Lipoprotein lipase </a:t>
            </a:r>
          </a:p>
          <a:p>
            <a:r>
              <a:rPr lang="en-US" dirty="0" smtClean="0"/>
              <a:t>LCAT-</a:t>
            </a:r>
            <a:r>
              <a:rPr lang="en-US" baseline="0" dirty="0" smtClean="0"/>
              <a:t> </a:t>
            </a:r>
            <a:r>
              <a:rPr lang="en-US" dirty="0" smtClean="0"/>
              <a:t>an enzyme that converts free cholesterol into cholesteryl ester (a more hydrophobic form of cholesterol), which is then sequestered into the core of a lipoprotein particle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1504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813CC-B0D8-1D45-8305-DCCD3AB03D5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3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dirty="0" err="1" smtClean="0"/>
              <a:t>ApoC</a:t>
            </a:r>
            <a:r>
              <a:rPr lang="en-US" dirty="0" smtClean="0"/>
              <a:t> helps LPL recognize lipids</a:t>
            </a:r>
          </a:p>
          <a:p>
            <a:pPr lvl="2"/>
            <a:r>
              <a:rPr lang="en-US" dirty="0" smtClean="0"/>
              <a:t>Hydrolyzes FA from mono-, di-, and </a:t>
            </a:r>
            <a:r>
              <a:rPr lang="en-US" dirty="0" err="1" smtClean="0"/>
              <a:t>triacylglycerols</a:t>
            </a:r>
            <a:r>
              <a:rPr lang="en-US" dirty="0" smtClean="0"/>
              <a:t> of chylomicron </a:t>
            </a:r>
          </a:p>
          <a:p>
            <a:pPr lvl="3"/>
            <a:r>
              <a:rPr lang="en-US" dirty="0" smtClean="0"/>
              <a:t>Fatty acids enter tissues</a:t>
            </a:r>
          </a:p>
          <a:p>
            <a:pPr lvl="2"/>
            <a:r>
              <a:rPr lang="en-US" dirty="0" smtClean="0"/>
              <a:t>Product of lipoprotein lipase: </a:t>
            </a:r>
            <a:r>
              <a:rPr lang="en-US" u="sng" dirty="0" smtClean="0"/>
              <a:t>Chylomicron remnant</a:t>
            </a:r>
            <a:r>
              <a:rPr lang="en-US" dirty="0" smtClean="0"/>
              <a:t> – rich in cholesterol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813CC-B0D8-1D45-8305-DCCD3AB03D5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tastses</a:t>
            </a:r>
            <a:r>
              <a:rPr lang="en-US" dirty="0" smtClean="0"/>
              <a:t> are umami, sweet, bitter, sour, salt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12B43-ADB7-AE44-82CE-ED8550C5DA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8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9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95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Parasympathetic</a:t>
            </a:r>
            <a:r>
              <a:rPr lang="en-US" baseline="0" dirty="0" smtClean="0"/>
              <a:t> (rest and digest or feed and breed)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Conjugated with taurine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12B43-ADB7-AE44-82CE-ED8550C5DA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59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12/6/16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3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12/6/16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12/6/16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9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12/6/16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12/6/16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11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12/6/16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5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91C38-DAB4-E448-8CB4-558EBC4B793D}" type="datetimeFigureOut">
              <a:rPr lang="en-US" smtClean="0"/>
              <a:t>12/6/16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Lipid Digestion and Absorption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Dietary Lipids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Triacylglycerols</a:t>
            </a:r>
            <a:endParaRPr lang="en-US" dirty="0"/>
          </a:p>
          <a:p>
            <a:pPr lvl="1"/>
            <a:r>
              <a:rPr lang="en-US" dirty="0" smtClean="0"/>
              <a:t>Main lipid of diets</a:t>
            </a:r>
          </a:p>
          <a:p>
            <a:pPr lvl="1"/>
            <a:r>
              <a:rPr lang="en-US" dirty="0" smtClean="0"/>
              <a:t>Provides essential FAs (polyunsaturated)</a:t>
            </a:r>
          </a:p>
          <a:p>
            <a:pPr lvl="1"/>
            <a:r>
              <a:rPr lang="en-US" dirty="0"/>
              <a:t>Average daily dietary intake:</a:t>
            </a:r>
          </a:p>
          <a:p>
            <a:pPr lvl="2"/>
            <a:r>
              <a:rPr lang="en-US" dirty="0"/>
              <a:t>Men: 95g</a:t>
            </a:r>
          </a:p>
          <a:p>
            <a:pPr lvl="2"/>
            <a:r>
              <a:rPr lang="en-US" dirty="0"/>
              <a:t>Women: </a:t>
            </a:r>
            <a:r>
              <a:rPr lang="en-US" dirty="0" smtClean="0"/>
              <a:t>65g</a:t>
            </a:r>
          </a:p>
          <a:p>
            <a:pPr lvl="1"/>
            <a:endParaRPr lang="en-US" dirty="0"/>
          </a:p>
          <a:p>
            <a:r>
              <a:rPr lang="en-US" dirty="0"/>
              <a:t>S</a:t>
            </a:r>
            <a:r>
              <a:rPr lang="en-US" dirty="0" smtClean="0"/>
              <a:t>terols (cholesterol) and phospholipids</a:t>
            </a:r>
          </a:p>
          <a:p>
            <a:pPr lvl="1"/>
            <a:r>
              <a:rPr lang="en-US" dirty="0" smtClean="0"/>
              <a:t>Cholesterol average intake 300 mg/day (animal products)</a:t>
            </a:r>
          </a:p>
          <a:p>
            <a:pPr lvl="1"/>
            <a:r>
              <a:rPr lang="en-US" dirty="0" smtClean="0"/>
              <a:t>1-2 g/day of phospholipids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2057" y="6459807"/>
            <a:ext cx="2265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NHANES 2000-2006</a:t>
            </a:r>
          </a:p>
        </p:txBody>
      </p:sp>
    </p:spTree>
    <p:extLst>
      <p:ext uri="{BB962C8B-B14F-4D97-AF65-F5344CB8AC3E}">
        <p14:creationId xmlns:p14="http://schemas.microsoft.com/office/powerpoint/2010/main" val="17363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Lipids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58479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Hydrophobic molecules -- </a:t>
            </a:r>
            <a:r>
              <a:rPr lang="en-US" dirty="0"/>
              <a:t>c</a:t>
            </a:r>
            <a:r>
              <a:rPr lang="en-US" dirty="0" smtClean="0"/>
              <a:t>hallenge to travel through aqueous environments</a:t>
            </a:r>
          </a:p>
          <a:p>
            <a:pPr lvl="1"/>
            <a:r>
              <a:rPr lang="en-US" dirty="0" smtClean="0"/>
              <a:t>Digestive </a:t>
            </a:r>
            <a:r>
              <a:rPr lang="en-US" dirty="0"/>
              <a:t>mechanisms required to </a:t>
            </a:r>
            <a:r>
              <a:rPr lang="en-US" dirty="0" smtClean="0"/>
              <a:t>increases solubility </a:t>
            </a:r>
            <a:r>
              <a:rPr lang="en-US" dirty="0"/>
              <a:t>of lipid </a:t>
            </a:r>
            <a:r>
              <a:rPr lang="en-US" dirty="0" smtClean="0"/>
              <a:t>particle</a:t>
            </a:r>
          </a:p>
          <a:p>
            <a:pPr lvl="2"/>
            <a:r>
              <a:rPr lang="en-US" dirty="0" smtClean="0"/>
              <a:t>Mechanical forces - emulsification</a:t>
            </a:r>
          </a:p>
          <a:p>
            <a:pPr lvl="2"/>
            <a:r>
              <a:rPr lang="en-US" dirty="0" smtClean="0"/>
              <a:t>Bile salts</a:t>
            </a:r>
          </a:p>
          <a:p>
            <a:pPr lvl="3"/>
            <a:r>
              <a:rPr lang="en-US" dirty="0" smtClean="0"/>
              <a:t>Emulsification processes </a:t>
            </a:r>
          </a:p>
          <a:p>
            <a:pPr lvl="3"/>
            <a:r>
              <a:rPr lang="en-US" dirty="0" smtClean="0"/>
              <a:t>Stability factor</a:t>
            </a:r>
          </a:p>
        </p:txBody>
      </p:sp>
      <p:pic>
        <p:nvPicPr>
          <p:cNvPr id="4" name="Picture 3" descr="chapter-023-30-63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2" t="18708" r="68846" b="36523"/>
          <a:stretch/>
        </p:blipFill>
        <p:spPr>
          <a:xfrm>
            <a:off x="8655834" y="1825625"/>
            <a:ext cx="2228904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1048" y="3693868"/>
            <a:ext cx="152971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Emulsification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75358" y="5200473"/>
            <a:ext cx="181429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Fat Globules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69046" y="3266816"/>
            <a:ext cx="51143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Fat</a:t>
            </a:r>
          </a:p>
        </p:txBody>
      </p:sp>
    </p:spTree>
    <p:extLst>
      <p:ext uri="{BB962C8B-B14F-4D97-AF65-F5344CB8AC3E}">
        <p14:creationId xmlns:p14="http://schemas.microsoft.com/office/powerpoint/2010/main" val="196165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Triacylglycerol Digestion: Mouth and Stomach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19800" cy="4351338"/>
          </a:xfrm>
        </p:spPr>
        <p:txBody>
          <a:bodyPr>
            <a:normAutofit/>
          </a:bodyPr>
          <a:lstStyle/>
          <a:p>
            <a:r>
              <a:rPr lang="en-US" u="sng" dirty="0" smtClean="0"/>
              <a:t>Lingual lipase</a:t>
            </a:r>
          </a:p>
          <a:p>
            <a:pPr lvl="1"/>
            <a:r>
              <a:rPr lang="en-US" dirty="0" smtClean="0"/>
              <a:t>Glands under tongue</a:t>
            </a:r>
          </a:p>
          <a:p>
            <a:pPr lvl="1"/>
            <a:r>
              <a:rPr lang="en-US" dirty="0" smtClean="0"/>
              <a:t>Stimulated by neural factors, high fat diets, mechanical motion in mouth</a:t>
            </a:r>
          </a:p>
          <a:p>
            <a:pPr lvl="1"/>
            <a:r>
              <a:rPr lang="en-US" dirty="0" smtClean="0"/>
              <a:t>Works in low pH (</a:t>
            </a:r>
            <a:r>
              <a:rPr lang="en-US" u="sng" dirty="0" smtClean="0"/>
              <a:t>stomach</a:t>
            </a:r>
            <a:r>
              <a:rPr lang="en-US" dirty="0" smtClean="0"/>
              <a:t>), very little digestion occurring in mouth</a:t>
            </a:r>
          </a:p>
          <a:p>
            <a:pPr lvl="1"/>
            <a:r>
              <a:rPr lang="en-US" dirty="0"/>
              <a:t>Specific to:</a:t>
            </a:r>
          </a:p>
          <a:p>
            <a:pPr lvl="2"/>
            <a:r>
              <a:rPr lang="en-US" dirty="0"/>
              <a:t>Short-chained FAs on </a:t>
            </a:r>
            <a:r>
              <a:rPr lang="en-US" dirty="0" err="1"/>
              <a:t>triacylglycerols</a:t>
            </a:r>
            <a:endParaRPr lang="en-US" dirty="0"/>
          </a:p>
          <a:p>
            <a:pPr lvl="2"/>
            <a:r>
              <a:rPr lang="en-US" dirty="0"/>
              <a:t> sn-3 of glycerol</a:t>
            </a:r>
            <a:endParaRPr lang="en-US" u="sng" dirty="0"/>
          </a:p>
          <a:p>
            <a:pPr lvl="1"/>
            <a:r>
              <a:rPr lang="en-US" dirty="0"/>
              <a:t>Produces diacylglycerols and free FAs</a:t>
            </a:r>
          </a:p>
          <a:p>
            <a:pPr lvl="1"/>
            <a:endParaRPr lang="en-US" dirty="0" smtClean="0"/>
          </a:p>
        </p:txBody>
      </p:sp>
      <p:pic>
        <p:nvPicPr>
          <p:cNvPr id="4" name="Picture 3" descr="glycerol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3"/>
          <a:stretch/>
        </p:blipFill>
        <p:spPr>
          <a:xfrm>
            <a:off x="7190706" y="3852144"/>
            <a:ext cx="3477295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92743" y="6264978"/>
            <a:ext cx="3164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Glycerol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41163" y="4313797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51085" y="4811457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79307" y="5306792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sn-3</a:t>
            </a:r>
          </a:p>
        </p:txBody>
      </p:sp>
      <p:sp>
        <p:nvSpPr>
          <p:cNvPr id="9" name="Rectangle 8"/>
          <p:cNvSpPr/>
          <p:nvPr/>
        </p:nvSpPr>
        <p:spPr>
          <a:xfrm>
            <a:off x="7192743" y="3852144"/>
            <a:ext cx="2989273" cy="290929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tructure-of-triglycerides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t="22402" r="17440" b="12154"/>
          <a:stretch/>
        </p:blipFill>
        <p:spPr>
          <a:xfrm>
            <a:off x="8331090" y="1755805"/>
            <a:ext cx="2168603" cy="191361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8121232" y="3078330"/>
            <a:ext cx="2459704" cy="495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think?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taste fatty acids?  What about triglycerides?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Gastric Lipase in the Stomach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 smtClean="0"/>
              <a:t>Gastric lipase</a:t>
            </a:r>
          </a:p>
          <a:p>
            <a:pPr lvl="1"/>
            <a:r>
              <a:rPr lang="en-US" dirty="0" smtClean="0"/>
              <a:t>Secreted by chief cells</a:t>
            </a:r>
          </a:p>
          <a:p>
            <a:pPr lvl="1"/>
            <a:r>
              <a:rPr lang="en-US" dirty="0" smtClean="0"/>
              <a:t>Prefers short-chain fatty acids</a:t>
            </a:r>
          </a:p>
          <a:p>
            <a:pPr lvl="1"/>
            <a:r>
              <a:rPr lang="en-US" dirty="0" smtClean="0"/>
              <a:t>Works best in low pH (</a:t>
            </a:r>
            <a:r>
              <a:rPr lang="en-US" u="sng" dirty="0" smtClean="0"/>
              <a:t>stomach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But can continue to work in upper small intestine</a:t>
            </a:r>
          </a:p>
          <a:p>
            <a:pPr lvl="1"/>
            <a:r>
              <a:rPr lang="en-US" dirty="0" smtClean="0"/>
              <a:t>Specific to sn-1 and-3 of glycerol</a:t>
            </a:r>
          </a:p>
          <a:p>
            <a:pPr lvl="1"/>
            <a:r>
              <a:rPr lang="en-US" dirty="0"/>
              <a:t>Produces </a:t>
            </a:r>
            <a:r>
              <a:rPr lang="en-US" dirty="0" smtClean="0"/>
              <a:t>di- and monoacylglycerols </a:t>
            </a:r>
            <a:r>
              <a:rPr lang="en-US" dirty="0"/>
              <a:t>and </a:t>
            </a:r>
            <a:r>
              <a:rPr lang="en-US" dirty="0" smtClean="0"/>
              <a:t>free FAs</a:t>
            </a:r>
          </a:p>
          <a:p>
            <a:pPr lvl="1"/>
            <a:endParaRPr lang="en-US" dirty="0" smtClean="0"/>
          </a:p>
        </p:txBody>
      </p:sp>
      <p:pic>
        <p:nvPicPr>
          <p:cNvPr id="7" name="Picture 6" descr="structure-of-triglyceride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t="22402" r="17440" b="12154"/>
          <a:stretch/>
        </p:blipFill>
        <p:spPr>
          <a:xfrm>
            <a:off x="7984369" y="2191672"/>
            <a:ext cx="2520910" cy="22245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147" y="3820677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265304" y="2502376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5147" y="3144219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sn-2</a:t>
            </a:r>
          </a:p>
        </p:txBody>
      </p:sp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pter-023-30-63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2" t="18708" r="68846" b="36523"/>
          <a:stretch/>
        </p:blipFill>
        <p:spPr>
          <a:xfrm>
            <a:off x="7852827" y="1849405"/>
            <a:ext cx="2228904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Triacylglycerol Digestion: </a:t>
            </a:r>
            <a:r>
              <a:rPr lang="en-US" dirty="0" smtClean="0"/>
              <a:t>Stomach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12996" cy="4351338"/>
          </a:xfrm>
        </p:spPr>
        <p:txBody>
          <a:bodyPr>
            <a:normAutofit/>
          </a:bodyPr>
          <a:lstStyle/>
          <a:p>
            <a:endParaRPr lang="en-US" u="sng" dirty="0" smtClean="0"/>
          </a:p>
          <a:p>
            <a:r>
              <a:rPr lang="en-US" u="sng" dirty="0" smtClean="0"/>
              <a:t>Emulsification</a:t>
            </a:r>
            <a:r>
              <a:rPr lang="en-US" dirty="0" smtClean="0"/>
              <a:t> </a:t>
            </a:r>
            <a:r>
              <a:rPr lang="en-US" dirty="0"/>
              <a:t>– breaking large </a:t>
            </a:r>
            <a:r>
              <a:rPr lang="en-US" dirty="0" smtClean="0"/>
              <a:t>lipids </a:t>
            </a:r>
            <a:r>
              <a:rPr lang="en-US" dirty="0"/>
              <a:t>into smaller </a:t>
            </a:r>
            <a:r>
              <a:rPr lang="en-US" dirty="0" smtClean="0"/>
              <a:t>lipids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tarts in stomach</a:t>
            </a:r>
          </a:p>
          <a:p>
            <a:pPr lvl="2"/>
            <a:r>
              <a:rPr lang="en-US" dirty="0" smtClean="0"/>
              <a:t>Peristalsis</a:t>
            </a:r>
          </a:p>
          <a:p>
            <a:pPr lvl="2"/>
            <a:r>
              <a:rPr lang="en-US" dirty="0" smtClean="0"/>
              <a:t>Wear and tear through sphincter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25161" y="3737582"/>
            <a:ext cx="152971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Emulsification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13324" y="5240939"/>
            <a:ext cx="181429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Fat Globules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96328" y="3220461"/>
            <a:ext cx="51143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Fat</a:t>
            </a:r>
          </a:p>
        </p:txBody>
      </p:sp>
    </p:spTree>
    <p:extLst>
      <p:ext uri="{BB962C8B-B14F-4D97-AF65-F5344CB8AC3E}">
        <p14:creationId xmlns:p14="http://schemas.microsoft.com/office/powerpoint/2010/main" val="16918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Triacylglycerol Digestion: Small Intestine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31832" cy="4351338"/>
          </a:xfrm>
        </p:spPr>
        <p:txBody>
          <a:bodyPr>
            <a:normAutofit/>
          </a:bodyPr>
          <a:lstStyle/>
          <a:p>
            <a:r>
              <a:rPr lang="en-US" dirty="0"/>
              <a:t>L</a:t>
            </a:r>
            <a:r>
              <a:rPr lang="en-US" dirty="0" smtClean="0"/>
              <a:t>ipid </a:t>
            </a:r>
            <a:r>
              <a:rPr lang="en-US" dirty="0"/>
              <a:t>droplets </a:t>
            </a:r>
            <a:r>
              <a:rPr lang="en-US" dirty="0" smtClean="0"/>
              <a:t>and digestive products enter </a:t>
            </a:r>
            <a:r>
              <a:rPr lang="en-US" dirty="0"/>
              <a:t>small </a:t>
            </a:r>
            <a:r>
              <a:rPr lang="en-US" dirty="0" smtClean="0"/>
              <a:t>intestine</a:t>
            </a:r>
          </a:p>
          <a:p>
            <a:r>
              <a:rPr lang="en-US" u="sng" dirty="0" smtClean="0"/>
              <a:t>90% of lipid digestion </a:t>
            </a:r>
            <a:r>
              <a:rPr lang="en-US" dirty="0" smtClean="0"/>
              <a:t>occurs in small intestine</a:t>
            </a:r>
          </a:p>
          <a:p>
            <a:r>
              <a:rPr lang="en-US" dirty="0"/>
              <a:t>Efficient emulsifiers – bile salts</a:t>
            </a:r>
          </a:p>
          <a:p>
            <a:pPr lvl="1"/>
            <a:r>
              <a:rPr lang="en-US" dirty="0"/>
              <a:t>Allows for greater availability of lipases to reach </a:t>
            </a:r>
            <a:r>
              <a:rPr lang="en-US" dirty="0" smtClean="0"/>
              <a:t>triacylglycerides </a:t>
            </a:r>
          </a:p>
          <a:p>
            <a:r>
              <a:rPr lang="en-US" dirty="0" smtClean="0"/>
              <a:t>Different lipase (pancreatic lipase) – require less acidic environment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85" y="1690688"/>
            <a:ext cx="1866470" cy="49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9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159" y="548334"/>
            <a:ext cx="3951782" cy="5955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2070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Triacylglycerol Digestion: </a:t>
            </a:r>
            <a:r>
              <a:rPr lang="en-US" sz="3600" dirty="0" smtClean="0"/>
              <a:t>Role of CCK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272" y="1380656"/>
            <a:ext cx="7344978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CCK activated by peptides and fats in the small intestine and released from </a:t>
            </a:r>
            <a:r>
              <a:rPr lang="en-US" dirty="0" err="1" smtClean="0"/>
              <a:t>enteroendocrine</a:t>
            </a:r>
            <a:r>
              <a:rPr lang="en-US" dirty="0" smtClean="0"/>
              <a:t> cells (I Cells)</a:t>
            </a:r>
          </a:p>
          <a:p>
            <a:r>
              <a:rPr lang="en-US" dirty="0" smtClean="0"/>
              <a:t>Also stimulated by paracrine </a:t>
            </a:r>
            <a:r>
              <a:rPr lang="en-US" dirty="0" err="1" smtClean="0"/>
              <a:t>signalign</a:t>
            </a:r>
            <a:r>
              <a:rPr lang="en-US" dirty="0" smtClean="0"/>
              <a:t> from enterocytes and the </a:t>
            </a:r>
            <a:r>
              <a:rPr lang="en-US" dirty="0" err="1" smtClean="0"/>
              <a:t>parasymathetic</a:t>
            </a:r>
            <a:r>
              <a:rPr lang="en-US" dirty="0" smtClean="0"/>
              <a:t> nervous system</a:t>
            </a:r>
          </a:p>
          <a:p>
            <a:r>
              <a:rPr lang="en-US" dirty="0" smtClean="0"/>
              <a:t>CCK </a:t>
            </a:r>
            <a:r>
              <a:rPr lang="en-US" dirty="0"/>
              <a:t>stimulates release of:</a:t>
            </a:r>
          </a:p>
          <a:p>
            <a:pPr lvl="1"/>
            <a:r>
              <a:rPr lang="en-US" dirty="0"/>
              <a:t>Bicarbonate and lipases from pancreas – part of pancreatic juice</a:t>
            </a:r>
          </a:p>
          <a:p>
            <a:pPr lvl="1"/>
            <a:r>
              <a:rPr lang="en-US" dirty="0"/>
              <a:t>Bile from gallbladder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50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Bile</a:t>
            </a:r>
            <a:endParaRPr lang="en-US" dirty="0"/>
          </a:p>
        </p:txBody>
      </p:sp>
      <p:pic>
        <p:nvPicPr>
          <p:cNvPr id="4" name="Picture 3" descr="bile_m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6" t="11827" r="13210" b="9443"/>
          <a:stretch/>
        </p:blipFill>
        <p:spPr>
          <a:xfrm>
            <a:off x="7110663" y="2526301"/>
            <a:ext cx="4364860" cy="1731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04" y="1462088"/>
            <a:ext cx="6438913" cy="38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6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Bile Salts and Intrahepatic Portal Circulation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Cholesterol is converted into bile salts and stored in gall bladder</a:t>
            </a:r>
          </a:p>
          <a:p>
            <a:r>
              <a:rPr lang="en-US" dirty="0" smtClean="0"/>
              <a:t>CCK promotes Bile Release</a:t>
            </a:r>
          </a:p>
          <a:p>
            <a:pPr lvl="1"/>
            <a:r>
              <a:rPr lang="en-US" dirty="0" smtClean="0"/>
              <a:t>Contraction of gallbladder</a:t>
            </a:r>
          </a:p>
          <a:p>
            <a:pPr lvl="1"/>
            <a:r>
              <a:rPr lang="en-US" dirty="0" smtClean="0"/>
              <a:t>Relaxation of </a:t>
            </a:r>
            <a:r>
              <a:rPr lang="en-US" dirty="0"/>
              <a:t>S</a:t>
            </a:r>
            <a:r>
              <a:rPr lang="en-US" dirty="0" smtClean="0"/>
              <a:t>phincter of </a:t>
            </a:r>
            <a:r>
              <a:rPr lang="en-US" dirty="0" err="1" smtClean="0"/>
              <a:t>Oddi</a:t>
            </a:r>
            <a:endParaRPr lang="en-US" dirty="0" smtClean="0"/>
          </a:p>
          <a:p>
            <a:r>
              <a:rPr lang="en-US" dirty="0" smtClean="0"/>
              <a:t>~30g per day released per day, 95% of it is recovered in terminal </a:t>
            </a:r>
            <a:r>
              <a:rPr lang="en-US" dirty="0" err="1" smtClean="0"/>
              <a:t>illeum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6" y="1504951"/>
            <a:ext cx="4212401" cy="49498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73487" y="4386262"/>
            <a:ext cx="1446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latin typeface="Times New Roman" charset="0"/>
                <a:ea typeface="Times New Roman" charset="0"/>
                <a:cs typeface="Times New Roman" charset="0"/>
              </a:rPr>
              <a:t>Shphincter</a:t>
            </a:r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 of </a:t>
            </a:r>
            <a:r>
              <a:rPr lang="en-US" sz="1200" b="1" dirty="0" err="1" smtClean="0">
                <a:latin typeface="Times New Roman" charset="0"/>
                <a:ea typeface="Times New Roman" charset="0"/>
                <a:cs typeface="Times New Roman" charset="0"/>
              </a:rPr>
              <a:t>Oddi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Where does the majority of lipase activity occur?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Mouth and esophagus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Stomach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Small Intestine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Large Intestine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kind of transport mechanism do you think is needed to fill the gall bladder?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Diffusion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Active Transport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Passive Transport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ABCG5/8 and </a:t>
            </a:r>
            <a:r>
              <a:rPr lang="en-US" dirty="0" err="1" smtClean="0"/>
              <a:t>Sitosterolemia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686" r="30506"/>
          <a:stretch/>
        </p:blipFill>
        <p:spPr>
          <a:xfrm>
            <a:off x="1287463" y="1690688"/>
            <a:ext cx="4670425" cy="44561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07151" y="2850357"/>
            <a:ext cx="510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Normally removal of plant sterols from the small intestine is is very efficient (95%)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6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problems due to bile salt defects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Cholestasis</a:t>
            </a:r>
          </a:p>
          <a:p>
            <a:pPr lvl="1"/>
            <a:r>
              <a:rPr lang="en-US" dirty="0" smtClean="0"/>
              <a:t>Reduced flow of bile</a:t>
            </a:r>
          </a:p>
          <a:p>
            <a:pPr lvl="1"/>
            <a:r>
              <a:rPr lang="en-US" dirty="0" smtClean="0"/>
              <a:t>Caused by hepatitis, liver disease, biliary cirrhosis, bile stones or blockages</a:t>
            </a:r>
          </a:p>
          <a:p>
            <a:pPr lvl="1"/>
            <a:r>
              <a:rPr lang="en-US" dirty="0" smtClean="0"/>
              <a:t>Poor absorption of fats, vitamins (D/E/K)</a:t>
            </a:r>
          </a:p>
          <a:p>
            <a:r>
              <a:rPr lang="en-US" dirty="0" smtClean="0"/>
              <a:t>Gallstones</a:t>
            </a:r>
          </a:p>
          <a:p>
            <a:pPr lvl="1"/>
            <a:r>
              <a:rPr lang="en-US" dirty="0" err="1" smtClean="0"/>
              <a:t>Crystalization</a:t>
            </a:r>
            <a:r>
              <a:rPr lang="en-US" dirty="0" smtClean="0"/>
              <a:t> of bile salts in gallbladder</a:t>
            </a:r>
          </a:p>
          <a:p>
            <a:pPr lvl="1"/>
            <a:r>
              <a:rPr lang="en-US" dirty="0" smtClean="0"/>
              <a:t>Associated with too much cholesterol in diet</a:t>
            </a:r>
          </a:p>
          <a:p>
            <a:r>
              <a:rPr lang="en-US" dirty="0" err="1" smtClean="0"/>
              <a:t>Cholecystis</a:t>
            </a:r>
            <a:endParaRPr lang="en-US" dirty="0" smtClean="0"/>
          </a:p>
          <a:p>
            <a:pPr lvl="1"/>
            <a:r>
              <a:rPr lang="en-US" dirty="0" smtClean="0"/>
              <a:t>Inflammation of gallbladder</a:t>
            </a:r>
          </a:p>
          <a:p>
            <a:pPr lvl="1"/>
            <a:r>
              <a:rPr lang="en-US" dirty="0" smtClean="0"/>
              <a:t>Commonly caused by gallstones</a:t>
            </a:r>
          </a:p>
        </p:txBody>
      </p:sp>
    </p:spTree>
    <p:extLst>
      <p:ext uri="{BB962C8B-B14F-4D97-AF65-F5344CB8AC3E}">
        <p14:creationId xmlns:p14="http://schemas.microsoft.com/office/powerpoint/2010/main" val="52206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Pancreatic Lipase Requires Colipase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Pro-</a:t>
            </a:r>
            <a:r>
              <a:rPr lang="en-US" dirty="0" err="1" smtClean="0"/>
              <a:t>colipase</a:t>
            </a:r>
            <a:r>
              <a:rPr lang="en-US" dirty="0" smtClean="0"/>
              <a:t> secreted by pancreas</a:t>
            </a:r>
          </a:p>
          <a:p>
            <a:pPr lvl="1"/>
            <a:r>
              <a:rPr lang="en-US" dirty="0" smtClean="0"/>
              <a:t>Activated by trypsin to colipase (co-enzyme for pancreatic lipase) in small intestine</a:t>
            </a:r>
          </a:p>
          <a:p>
            <a:r>
              <a:rPr lang="en-US" dirty="0" err="1" smtClean="0"/>
              <a:t>Colipase</a:t>
            </a:r>
            <a:r>
              <a:rPr lang="en-US" dirty="0" smtClean="0"/>
              <a:t> required for </a:t>
            </a:r>
            <a:r>
              <a:rPr lang="en-US" u="sng" dirty="0" smtClean="0"/>
              <a:t>pancreatic lipase </a:t>
            </a:r>
            <a:r>
              <a:rPr lang="en-US" dirty="0" smtClean="0"/>
              <a:t>to recognize and bind substrates</a:t>
            </a:r>
          </a:p>
          <a:p>
            <a:pPr lvl="1"/>
            <a:r>
              <a:rPr lang="en-US" dirty="0" err="1" smtClean="0"/>
              <a:t>Colipase</a:t>
            </a:r>
            <a:r>
              <a:rPr lang="en-US" dirty="0" smtClean="0"/>
              <a:t> allows pancreatic lipase to bind to lipid droplet =</a:t>
            </a:r>
            <a:r>
              <a:rPr lang="en-US" dirty="0"/>
              <a:t> </a:t>
            </a:r>
            <a:r>
              <a:rPr lang="en-US" dirty="0" smtClean="0"/>
              <a:t>hydrolytic action on droplet</a:t>
            </a:r>
            <a:endParaRPr lang="en-US" sz="2800" dirty="0"/>
          </a:p>
          <a:p>
            <a:r>
              <a:rPr lang="en-US" dirty="0" smtClean="0"/>
              <a:t>Lipase or Colipase deficiency – results in lipid malabsorption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51" y="3915376"/>
            <a:ext cx="8684786" cy="294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3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Orlistat (aka Xenical)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1" y="1941435"/>
            <a:ext cx="4863948" cy="2725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273" y="1941435"/>
            <a:ext cx="6188242" cy="3045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47347" y="5238172"/>
            <a:ext cx="6027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Jarl </a:t>
            </a:r>
            <a:r>
              <a:rPr lang="en-US" dirty="0"/>
              <a:t>S, Mark N. </a:t>
            </a:r>
            <a:r>
              <a:rPr lang="en-US" dirty="0" err="1"/>
              <a:t>XENical</a:t>
            </a:r>
            <a:r>
              <a:rPr lang="en-US" dirty="0"/>
              <a:t> in the Prevention of Diabetes in Obese Subjects ( XENDOS ) Study. Diabetes Care 2004; 27:155–61.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5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tructure-of-triglyceride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t="22402" r="17440" b="12154"/>
          <a:stretch/>
        </p:blipFill>
        <p:spPr>
          <a:xfrm>
            <a:off x="7569165" y="2018857"/>
            <a:ext cx="2520910" cy="22245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Triacylglycerol Digestion: Small Intestine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73764" cy="4351338"/>
          </a:xfrm>
        </p:spPr>
        <p:txBody>
          <a:bodyPr>
            <a:normAutofit/>
          </a:bodyPr>
          <a:lstStyle/>
          <a:p>
            <a:r>
              <a:rPr lang="en-US" u="sng" dirty="0"/>
              <a:t>Pancreatic lipase </a:t>
            </a:r>
            <a:r>
              <a:rPr lang="en-US" dirty="0" smtClean="0"/>
              <a:t>activity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–Specific to </a:t>
            </a:r>
            <a:r>
              <a:rPr lang="en-US" u="sng" dirty="0" smtClean="0"/>
              <a:t>sn-1 and -3</a:t>
            </a:r>
            <a:r>
              <a:rPr lang="en-US" dirty="0" smtClean="0"/>
              <a:t> FA of triacylglycerol</a:t>
            </a:r>
          </a:p>
          <a:p>
            <a:pPr marL="457200" lvl="1" indent="0">
              <a:buNone/>
            </a:pPr>
            <a:r>
              <a:rPr lang="en-US" dirty="0" smtClean="0"/>
              <a:t>- Longer-chained FA</a:t>
            </a:r>
          </a:p>
          <a:p>
            <a:pPr lvl="1"/>
            <a:r>
              <a:rPr lang="en-US" dirty="0" smtClean="0"/>
              <a:t>Products include:</a:t>
            </a:r>
          </a:p>
          <a:p>
            <a:pPr lvl="2"/>
            <a:r>
              <a:rPr lang="en-US" dirty="0" smtClean="0"/>
              <a:t>Di- and monoacylglycerols</a:t>
            </a:r>
          </a:p>
          <a:p>
            <a:pPr lvl="2"/>
            <a:r>
              <a:rPr lang="en-US" dirty="0" smtClean="0"/>
              <a:t>Free fatty acids</a:t>
            </a:r>
            <a:endParaRPr lang="en-US" sz="3200" dirty="0"/>
          </a:p>
          <a:p>
            <a:pPr marL="342900" lvl="1" indent="-342900"/>
            <a:r>
              <a:rPr lang="en-US" dirty="0" smtClean="0"/>
              <a:t>With </a:t>
            </a:r>
            <a:r>
              <a:rPr lang="en-US" u="sng" dirty="0" smtClean="0"/>
              <a:t>peristaltic </a:t>
            </a:r>
            <a:r>
              <a:rPr lang="en-US" u="sng" dirty="0"/>
              <a:t>agitation of </a:t>
            </a:r>
            <a:r>
              <a:rPr lang="en-US" u="sng" dirty="0" smtClean="0"/>
              <a:t>stabilized, bile-surrounded </a:t>
            </a:r>
            <a:r>
              <a:rPr lang="en-US" u="sng" dirty="0"/>
              <a:t>droplet </a:t>
            </a:r>
            <a:r>
              <a:rPr lang="en-US" dirty="0" smtClean="0"/>
              <a:t>and </a:t>
            </a:r>
            <a:r>
              <a:rPr lang="en-US" u="sng" dirty="0"/>
              <a:t>chemical enzymatic action </a:t>
            </a:r>
            <a:r>
              <a:rPr lang="en-US" dirty="0"/>
              <a:t>= efficient </a:t>
            </a:r>
            <a:r>
              <a:rPr lang="en-US" dirty="0" smtClean="0"/>
              <a:t>emulsification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9869943" y="3647862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50100" y="2329561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69943" y="2971404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sn-2</a:t>
            </a:r>
          </a:p>
        </p:txBody>
      </p:sp>
      <p:pic>
        <p:nvPicPr>
          <p:cNvPr id="8" name="Picture 7" descr="bile_med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27" t="25260" r="13210" b="9443"/>
          <a:stretch/>
        </p:blipFill>
        <p:spPr>
          <a:xfrm>
            <a:off x="8269482" y="4564040"/>
            <a:ext cx="1120275" cy="156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209"/>
            <a:ext cx="8229600" cy="1143000"/>
          </a:xfrm>
        </p:spPr>
        <p:txBody>
          <a:bodyPr/>
          <a:lstStyle/>
          <a:p>
            <a:r>
              <a:rPr lang="en-US" dirty="0" smtClean="0"/>
              <a:t>Cholesterol Digestion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1883" y="1150210"/>
            <a:ext cx="8229600" cy="4708525"/>
          </a:xfrm>
        </p:spPr>
        <p:txBody>
          <a:bodyPr>
            <a:normAutofit/>
          </a:bodyPr>
          <a:lstStyle/>
          <a:p>
            <a:r>
              <a:rPr lang="en-US" u="sng" dirty="0"/>
              <a:t>Sterol esterase</a:t>
            </a:r>
            <a:r>
              <a:rPr lang="en-US" dirty="0"/>
              <a:t>: cleaves fatty acid from cholesterol ester</a:t>
            </a:r>
          </a:p>
          <a:p>
            <a:pPr lvl="1"/>
            <a:r>
              <a:rPr lang="en-US" dirty="0"/>
              <a:t>In small intestine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3739838"/>
            <a:ext cx="337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Esterified cholesterol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268671" y="3883331"/>
            <a:ext cx="1554511" cy="2755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17383" y="3748204"/>
            <a:ext cx="337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Cholesterol + Free FA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39288" y="3216618"/>
            <a:ext cx="1974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</a:rPr>
              <a:t>Esterase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2899" r="52385"/>
          <a:stretch/>
        </p:blipFill>
        <p:spPr>
          <a:xfrm>
            <a:off x="1830584" y="4374240"/>
            <a:ext cx="3720206" cy="1987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52385" b="49533"/>
          <a:stretch/>
        </p:blipFill>
        <p:spPr>
          <a:xfrm>
            <a:off x="6216684" y="4216551"/>
            <a:ext cx="3994117" cy="2286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80777" y="5315489"/>
            <a:ext cx="1207180" cy="118706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33743" y="5315492"/>
            <a:ext cx="12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Fatty acid</a:t>
            </a:r>
          </a:p>
        </p:txBody>
      </p:sp>
    </p:spTree>
    <p:extLst>
      <p:ext uri="{BB962C8B-B14F-4D97-AF65-F5344CB8AC3E}">
        <p14:creationId xmlns:p14="http://schemas.microsoft.com/office/powerpoint/2010/main" val="144714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869" y="4114800"/>
            <a:ext cx="6564761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Phospholipid Digestion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Pancreatic phospholipase</a:t>
            </a:r>
          </a:p>
          <a:p>
            <a:pPr lvl="1"/>
            <a:r>
              <a:rPr lang="en-US" dirty="0"/>
              <a:t>Phospholipase A2 specific to sn-2 of </a:t>
            </a:r>
            <a:r>
              <a:rPr lang="en-US" dirty="0" err="1"/>
              <a:t>phosphatidylcholine</a:t>
            </a:r>
            <a:endParaRPr lang="en-US" dirty="0"/>
          </a:p>
          <a:p>
            <a:pPr lvl="2"/>
            <a:r>
              <a:rPr lang="en-US" sz="2200" dirty="0"/>
              <a:t>Most predominate dietary phospholipid is </a:t>
            </a:r>
            <a:r>
              <a:rPr lang="en-US" sz="2200" dirty="0" err="1"/>
              <a:t>phosphatidylcholine</a:t>
            </a:r>
            <a:endParaRPr 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3496106"/>
            <a:ext cx="337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Phosphatidylcholine</a:t>
            </a:r>
            <a:endParaRPr lang="en-US" sz="2800" dirty="0"/>
          </a:p>
        </p:txBody>
      </p:sp>
      <p:sp>
        <p:nvSpPr>
          <p:cNvPr id="5" name="Right Arrow 4"/>
          <p:cNvSpPr/>
          <p:nvPr/>
        </p:nvSpPr>
        <p:spPr>
          <a:xfrm>
            <a:off x="5268671" y="3639599"/>
            <a:ext cx="1554511" cy="2755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78359" y="3504473"/>
            <a:ext cx="3844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lysophosphatidylcholine</a:t>
            </a:r>
            <a:r>
              <a:rPr lang="en-US" sz="2800" dirty="0"/>
              <a:t> + </a:t>
            </a:r>
            <a:r>
              <a:rPr lang="en-US" sz="2800" u="sng" dirty="0"/>
              <a:t>Free FAs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40467" y="3092414"/>
            <a:ext cx="3038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</a:rPr>
              <a:t>Phospholipase A2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23261" y="4772761"/>
            <a:ext cx="12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Fatty acid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78572" y="5201858"/>
            <a:ext cx="656456" cy="60129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286256" y="4415897"/>
            <a:ext cx="656456" cy="60129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052246" y="4463193"/>
            <a:ext cx="12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Fatty acid</a:t>
            </a:r>
          </a:p>
        </p:txBody>
      </p:sp>
    </p:spTree>
    <p:extLst>
      <p:ext uri="{BB962C8B-B14F-4D97-AF65-F5344CB8AC3E}">
        <p14:creationId xmlns:p14="http://schemas.microsoft.com/office/powerpoint/2010/main" val="15494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Small </a:t>
            </a:r>
            <a:r>
              <a:rPr lang="en-US" sz="3600" dirty="0" smtClean="0"/>
              <a:t>Intestine End Products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Products in small intestine:</a:t>
            </a:r>
          </a:p>
          <a:p>
            <a:pPr lvl="1"/>
            <a:r>
              <a:rPr lang="en-US" dirty="0" smtClean="0"/>
              <a:t>Fatty acids</a:t>
            </a:r>
          </a:p>
          <a:p>
            <a:pPr lvl="1"/>
            <a:r>
              <a:rPr lang="en-US" dirty="0" smtClean="0"/>
              <a:t>Mono- and </a:t>
            </a:r>
            <a:r>
              <a:rPr lang="en-US" dirty="0" err="1" smtClean="0"/>
              <a:t>diacylglycerols</a:t>
            </a:r>
            <a:endParaRPr lang="en-US" dirty="0" smtClean="0"/>
          </a:p>
          <a:p>
            <a:pPr lvl="1"/>
            <a:r>
              <a:rPr lang="en-US" dirty="0" smtClean="0"/>
              <a:t>Cholesterol</a:t>
            </a:r>
          </a:p>
          <a:p>
            <a:pPr lvl="1"/>
            <a:r>
              <a:rPr lang="en-US" dirty="0" smtClean="0"/>
              <a:t>Phospholipids </a:t>
            </a:r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587" y="4300900"/>
            <a:ext cx="3390900" cy="2400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99057" y="6177980"/>
            <a:ext cx="3164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Micelle</a:t>
            </a:r>
          </a:p>
        </p:txBody>
      </p:sp>
      <p:sp>
        <p:nvSpPr>
          <p:cNvPr id="4" name="Right Brace 3"/>
          <p:cNvSpPr/>
          <p:nvPr/>
        </p:nvSpPr>
        <p:spPr>
          <a:xfrm>
            <a:off x="6591527" y="2039603"/>
            <a:ext cx="950858" cy="20652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ent Arrow 4"/>
          <p:cNvSpPr/>
          <p:nvPr/>
        </p:nvSpPr>
        <p:spPr>
          <a:xfrm rot="5400000">
            <a:off x="7669178" y="2937540"/>
            <a:ext cx="813816" cy="86868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10426" y="2964973"/>
            <a:ext cx="1517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Micelle Formation</a:t>
            </a:r>
          </a:p>
        </p:txBody>
      </p:sp>
    </p:spTree>
    <p:extLst>
      <p:ext uri="{BB962C8B-B14F-4D97-AF65-F5344CB8AC3E}">
        <p14:creationId xmlns:p14="http://schemas.microsoft.com/office/powerpoint/2010/main" val="27759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Absorption: Small </a:t>
            </a:r>
            <a:r>
              <a:rPr lang="en-US" dirty="0" smtClean="0"/>
              <a:t>Intestinal Enterocytes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74042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Lipid contents diffuse out of micelle</a:t>
            </a:r>
          </a:p>
          <a:p>
            <a:r>
              <a:rPr lang="en-US" dirty="0" smtClean="0"/>
              <a:t>Cross apical membrane by diffusion (concentration gradient), passive and active transport mechanisms</a:t>
            </a:r>
          </a:p>
          <a:p>
            <a:r>
              <a:rPr lang="en-US" dirty="0" smtClean="0"/>
              <a:t>Bile salts are either exported from enterocyte or removed during uptake</a:t>
            </a:r>
          </a:p>
        </p:txBody>
      </p:sp>
      <p:pic>
        <p:nvPicPr>
          <p:cNvPr id="4" name="Picture 3" descr="digest_fat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04" t="12002" r="35685" b="13342"/>
          <a:stretch/>
        </p:blipFill>
        <p:spPr>
          <a:xfrm>
            <a:off x="7875223" y="1825625"/>
            <a:ext cx="2735148" cy="3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9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do bile-salt containing micelles have the best affinity for?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Cholesterol esters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err="1" smtClean="0"/>
              <a:t>Monoacylglycerol</a:t>
            </a:r>
            <a:endParaRPr lang="en-US" dirty="0" smtClean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Diacylglycerol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Triacylglycerol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6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Steatorrhea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62800" cy="4351338"/>
          </a:xfrm>
        </p:spPr>
        <p:txBody>
          <a:bodyPr/>
          <a:lstStyle/>
          <a:p>
            <a:r>
              <a:rPr lang="en-US" dirty="0" smtClean="0"/>
              <a:t>Think of some things that could cause excess lipid in the feces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374" y="0"/>
            <a:ext cx="4064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4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in the enterocyte?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8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Absorption: Small Intestine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792579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Digested lipids </a:t>
            </a:r>
            <a:r>
              <a:rPr lang="en-US" u="sng" dirty="0" smtClean="0"/>
              <a:t>in enterocyte </a:t>
            </a:r>
          </a:p>
          <a:p>
            <a:pPr lvl="1"/>
            <a:r>
              <a:rPr lang="en-US" u="sng" dirty="0" smtClean="0"/>
              <a:t>FAs </a:t>
            </a:r>
            <a:r>
              <a:rPr lang="en-US" u="sng" dirty="0"/>
              <a:t>with &lt;</a:t>
            </a:r>
            <a:r>
              <a:rPr lang="en-US" u="sng" dirty="0" smtClean="0"/>
              <a:t>12 carbons are more soluble</a:t>
            </a:r>
          </a:p>
          <a:p>
            <a:pPr lvl="2"/>
            <a:r>
              <a:rPr lang="en-US" dirty="0" smtClean="0"/>
              <a:t> Diffuse into circulation </a:t>
            </a:r>
            <a:r>
              <a:rPr lang="en-US" dirty="0">
                <a:sym typeface="Wingdings"/>
              </a:rPr>
              <a:t> liver</a:t>
            </a:r>
          </a:p>
          <a:p>
            <a:pPr lvl="2"/>
            <a:r>
              <a:rPr lang="en-US" dirty="0">
                <a:sym typeface="Wingdings"/>
              </a:rPr>
              <a:t>Transported to liver by </a:t>
            </a:r>
            <a:r>
              <a:rPr lang="en-US" u="sng" dirty="0" smtClean="0">
                <a:sym typeface="Wingdings"/>
              </a:rPr>
              <a:t>albumin</a:t>
            </a:r>
          </a:p>
          <a:p>
            <a:pPr lvl="2"/>
            <a:r>
              <a:rPr lang="en-US" dirty="0" smtClean="0">
                <a:sym typeface="Wingdings"/>
              </a:rPr>
              <a:t>Small and medium chain fatty acids</a:t>
            </a:r>
            <a:endParaRPr lang="en-US" dirty="0" smtClean="0"/>
          </a:p>
          <a:p>
            <a:pPr lvl="1"/>
            <a:r>
              <a:rPr lang="en-US" u="sng" dirty="0" smtClean="0"/>
              <a:t>FA </a:t>
            </a:r>
            <a:r>
              <a:rPr lang="en-US" u="sng" dirty="0"/>
              <a:t>with </a:t>
            </a:r>
            <a:r>
              <a:rPr lang="en-US" u="sng" dirty="0" smtClean="0"/>
              <a:t>≥12</a:t>
            </a:r>
            <a:r>
              <a:rPr lang="en-US" dirty="0" smtClean="0"/>
              <a:t> </a:t>
            </a:r>
            <a:r>
              <a:rPr lang="en-US" dirty="0"/>
              <a:t>carbons </a:t>
            </a:r>
            <a:r>
              <a:rPr lang="en-US" dirty="0" smtClean="0"/>
              <a:t>reform (</a:t>
            </a:r>
            <a:r>
              <a:rPr lang="en-US" u="sng" dirty="0" smtClean="0"/>
              <a:t>re-esterification</a:t>
            </a:r>
            <a:r>
              <a:rPr lang="en-US" dirty="0" smtClean="0"/>
              <a:t>) into:</a:t>
            </a:r>
          </a:p>
          <a:p>
            <a:pPr lvl="2"/>
            <a:r>
              <a:rPr lang="en-US" dirty="0" smtClean="0"/>
              <a:t>Tri, di-, and monoacylglycerols</a:t>
            </a:r>
          </a:p>
          <a:p>
            <a:pPr lvl="2"/>
            <a:r>
              <a:rPr lang="en-US" dirty="0" smtClean="0"/>
              <a:t>Cholesterol esters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047" y="1690688"/>
            <a:ext cx="6061210" cy="341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1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would be the benefit of breaking down, then re-synthesizing lipids in the enterocyte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to think of a way to explain this in an analogy</a:t>
            </a:r>
          </a:p>
          <a:p>
            <a:r>
              <a:rPr lang="en-US" dirty="0" smtClean="0"/>
              <a:t>Think of when that analogy breaks 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37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Chylomicrons are lipoprotein particles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23547" cy="4351338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3200" dirty="0">
                <a:solidFill>
                  <a:srgbClr val="000000"/>
                </a:solidFill>
              </a:rPr>
              <a:t>Re-</a:t>
            </a:r>
            <a:r>
              <a:rPr lang="en-US" sz="3200" dirty="0" err="1">
                <a:solidFill>
                  <a:srgbClr val="000000"/>
                </a:solidFill>
              </a:rPr>
              <a:t>esterfied</a:t>
            </a:r>
            <a:r>
              <a:rPr lang="en-US" sz="3200" dirty="0">
                <a:solidFill>
                  <a:srgbClr val="000000"/>
                </a:solidFill>
              </a:rPr>
              <a:t> lipids and long-chained fatty acids form a </a:t>
            </a:r>
            <a:r>
              <a:rPr lang="en-US" sz="3200" u="sng" dirty="0">
                <a:solidFill>
                  <a:srgbClr val="000000"/>
                </a:solidFill>
              </a:rPr>
              <a:t>chylomicron</a:t>
            </a:r>
          </a:p>
          <a:p>
            <a:pPr marL="742950" lvl="2" indent="-342900"/>
            <a:r>
              <a:rPr lang="en-US" sz="2800" dirty="0">
                <a:solidFill>
                  <a:srgbClr val="000000"/>
                </a:solidFill>
              </a:rPr>
              <a:t>Transporter of re-</a:t>
            </a:r>
            <a:r>
              <a:rPr lang="en-US" sz="2800" dirty="0" err="1">
                <a:solidFill>
                  <a:srgbClr val="000000"/>
                </a:solidFill>
              </a:rPr>
              <a:t>esterfied</a:t>
            </a:r>
            <a:r>
              <a:rPr lang="en-US" sz="2800" dirty="0">
                <a:solidFill>
                  <a:srgbClr val="000000"/>
                </a:solidFill>
              </a:rPr>
              <a:t> lipids and long-chained fatty acids out of small </a:t>
            </a:r>
            <a:r>
              <a:rPr lang="en-US" sz="2800" dirty="0" smtClean="0">
                <a:solidFill>
                  <a:srgbClr val="000000"/>
                </a:solidFill>
              </a:rPr>
              <a:t>intestine </a:t>
            </a:r>
            <a:endParaRPr lang="en-US" sz="2800" dirty="0">
              <a:solidFill>
                <a:srgbClr val="000000"/>
              </a:solidFill>
            </a:endParaRPr>
          </a:p>
          <a:p>
            <a:pPr marL="742950" lvl="2" indent="-342900"/>
            <a:r>
              <a:rPr lang="en-US" sz="2800" dirty="0">
                <a:solidFill>
                  <a:srgbClr val="000000"/>
                </a:solidFill>
              </a:rPr>
              <a:t>Chylomicron gains a </a:t>
            </a:r>
            <a:r>
              <a:rPr lang="en-US" sz="2800" dirty="0" smtClean="0">
                <a:solidFill>
                  <a:srgbClr val="000000"/>
                </a:solidFill>
              </a:rPr>
              <a:t>protein and phospholipid coat for solubility </a:t>
            </a:r>
            <a:r>
              <a:rPr lang="en-US" sz="2800" dirty="0">
                <a:solidFill>
                  <a:srgbClr val="000000"/>
                </a:solidFill>
              </a:rPr>
              <a:t>– thus </a:t>
            </a:r>
            <a:r>
              <a:rPr lang="en-US" sz="2800" dirty="0" smtClean="0">
                <a:solidFill>
                  <a:srgbClr val="000000"/>
                </a:solidFill>
              </a:rPr>
              <a:t>considered </a:t>
            </a:r>
            <a:r>
              <a:rPr lang="en-US" sz="2800" dirty="0">
                <a:solidFill>
                  <a:srgbClr val="000000"/>
                </a:solidFill>
              </a:rPr>
              <a:t>to be a </a:t>
            </a:r>
            <a:r>
              <a:rPr lang="en-US" sz="2800" u="sng" dirty="0">
                <a:solidFill>
                  <a:srgbClr val="000000"/>
                </a:solidFill>
              </a:rPr>
              <a:t>lipoprotein</a:t>
            </a: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595" y="1491915"/>
            <a:ext cx="5617730" cy="44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Apolipoproteins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Apolipoprotein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en-US" dirty="0" smtClean="0">
                <a:solidFill>
                  <a:srgbClr val="000000"/>
                </a:solidFill>
              </a:rPr>
              <a:t>protein </a:t>
            </a:r>
            <a:r>
              <a:rPr lang="en-US" dirty="0">
                <a:solidFill>
                  <a:srgbClr val="000000"/>
                </a:solidFill>
              </a:rPr>
              <a:t>that </a:t>
            </a:r>
            <a:r>
              <a:rPr lang="en-US" dirty="0" smtClean="0">
                <a:solidFill>
                  <a:srgbClr val="000000"/>
                </a:solidFill>
              </a:rPr>
              <a:t>stabilize </a:t>
            </a:r>
            <a:r>
              <a:rPr lang="en-US" dirty="0">
                <a:solidFill>
                  <a:srgbClr val="000000"/>
                </a:solidFill>
              </a:rPr>
              <a:t>lipid particle in aqueous environments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Named by </a:t>
            </a:r>
            <a:r>
              <a:rPr lang="en-US" u="sng" dirty="0" err="1">
                <a:solidFill>
                  <a:srgbClr val="000000"/>
                </a:solidFill>
              </a:rPr>
              <a:t>apo</a:t>
            </a:r>
            <a:r>
              <a:rPr lang="en-US" dirty="0">
                <a:solidFill>
                  <a:srgbClr val="000000"/>
                </a:solidFill>
              </a:rPr>
              <a:t> + series of </a:t>
            </a:r>
            <a:r>
              <a:rPr lang="en-US" u="sng" dirty="0">
                <a:solidFill>
                  <a:srgbClr val="000000"/>
                </a:solidFill>
              </a:rPr>
              <a:t>letters</a:t>
            </a:r>
            <a:r>
              <a:rPr lang="en-US" dirty="0">
                <a:solidFill>
                  <a:srgbClr val="000000"/>
                </a:solidFill>
              </a:rPr>
              <a:t> (A-E) + </a:t>
            </a:r>
            <a:r>
              <a:rPr lang="en-US" u="sng" dirty="0">
                <a:solidFill>
                  <a:srgbClr val="000000"/>
                </a:solidFill>
              </a:rPr>
              <a:t>number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Examples:  apoB-100, </a:t>
            </a:r>
            <a:r>
              <a:rPr lang="en-US" dirty="0" err="1">
                <a:solidFill>
                  <a:srgbClr val="000000"/>
                </a:solidFill>
              </a:rPr>
              <a:t>apoE</a:t>
            </a:r>
            <a:r>
              <a:rPr lang="en-US" dirty="0">
                <a:solidFill>
                  <a:srgbClr val="000000"/>
                </a:solidFill>
              </a:rPr>
              <a:t>, apoB-48, etc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  <a:endParaRPr lang="en-US" dirty="0" smtClean="0"/>
          </a:p>
          <a:p>
            <a:r>
              <a:rPr lang="en-US" dirty="0" err="1" smtClean="0"/>
              <a:t>Apolipoproteins</a:t>
            </a:r>
            <a:r>
              <a:rPr lang="en-US" dirty="0" smtClean="0"/>
              <a:t> have other </a:t>
            </a:r>
            <a:r>
              <a:rPr lang="en-US" dirty="0"/>
              <a:t>physiological </a:t>
            </a:r>
            <a:r>
              <a:rPr lang="en-US" dirty="0" smtClean="0"/>
              <a:t>functions important for lipid metabolism:</a:t>
            </a:r>
            <a:endParaRPr lang="en-US" dirty="0"/>
          </a:p>
          <a:p>
            <a:pPr lvl="1"/>
            <a:r>
              <a:rPr lang="en-US" dirty="0"/>
              <a:t>Stimulate enzymatic reactions</a:t>
            </a:r>
          </a:p>
          <a:p>
            <a:pPr lvl="2"/>
            <a:r>
              <a:rPr lang="en-US" dirty="0"/>
              <a:t>Regulate metabolic </a:t>
            </a:r>
            <a:r>
              <a:rPr lang="en-US" dirty="0" smtClean="0"/>
              <a:t>functions such as lipase activity</a:t>
            </a:r>
            <a:endParaRPr lang="en-US" dirty="0"/>
          </a:p>
          <a:p>
            <a:pPr lvl="1"/>
            <a:r>
              <a:rPr lang="en-US" dirty="0"/>
              <a:t>Specificity towards </a:t>
            </a:r>
            <a:r>
              <a:rPr lang="en-US" dirty="0" smtClean="0"/>
              <a:t>receptors, targets lipoproteins to particular tissues</a:t>
            </a:r>
            <a:endParaRPr lang="en-US" dirty="0"/>
          </a:p>
          <a:p>
            <a:pPr lvl="2"/>
            <a:r>
              <a:rPr lang="en-US" dirty="0"/>
              <a:t>LDL contains </a:t>
            </a:r>
            <a:r>
              <a:rPr lang="en-US" dirty="0" smtClean="0"/>
              <a:t>apo100 </a:t>
            </a:r>
            <a:endParaRPr lang="en-US" dirty="0"/>
          </a:p>
          <a:p>
            <a:pPr lvl="2"/>
            <a:r>
              <a:rPr lang="en-US" dirty="0"/>
              <a:t>a</a:t>
            </a:r>
            <a:r>
              <a:rPr lang="en-US" dirty="0" smtClean="0"/>
              <a:t>po100 </a:t>
            </a:r>
            <a:r>
              <a:rPr lang="en-US" dirty="0"/>
              <a:t>specific to the LDL Receptor (LDLR)</a:t>
            </a: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48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Chylomicron 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48989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Chylomicron </a:t>
            </a:r>
            <a:r>
              <a:rPr lang="en-US" dirty="0"/>
              <a:t>lipid </a:t>
            </a:r>
            <a:r>
              <a:rPr lang="en-US" dirty="0" smtClean="0"/>
              <a:t>arrangement:</a:t>
            </a:r>
            <a:endParaRPr lang="en-US" dirty="0"/>
          </a:p>
          <a:p>
            <a:pPr lvl="1"/>
            <a:r>
              <a:rPr lang="en-US" dirty="0"/>
              <a:t>Hydrophobic </a:t>
            </a:r>
            <a:r>
              <a:rPr lang="en-US" dirty="0" smtClean="0"/>
              <a:t>lipids in </a:t>
            </a:r>
            <a:r>
              <a:rPr lang="en-US" dirty="0"/>
              <a:t>center of molecule</a:t>
            </a:r>
          </a:p>
          <a:p>
            <a:pPr lvl="1"/>
            <a:r>
              <a:rPr lang="en-US" dirty="0" smtClean="0"/>
              <a:t>Hydrophilic (proteins and phosphate groups) situated </a:t>
            </a:r>
            <a:r>
              <a:rPr lang="en-US" dirty="0"/>
              <a:t>at surface </a:t>
            </a:r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</a:rPr>
              <a:t>Specific apolipoproteins in chylomicrons are ApoA1 and ApoB48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  <p:pic>
        <p:nvPicPr>
          <p:cNvPr id="4" name="Picture 3" descr="smln3_fig_05_1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7"/>
          <a:stretch/>
        </p:blipFill>
        <p:spPr>
          <a:xfrm>
            <a:off x="6149691" y="1600200"/>
            <a:ext cx="4478669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80000" y="5602942"/>
            <a:ext cx="177800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Apolipoprotein B-48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16814" y="1245377"/>
            <a:ext cx="1827305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Apolipoprotein A-1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470588" y="1718236"/>
            <a:ext cx="463177" cy="4631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5872" y="2104571"/>
            <a:ext cx="11920255" cy="4222551"/>
            <a:chOff x="1524000" y="76200"/>
            <a:chExt cx="10924740" cy="4739195"/>
          </a:xfrm>
        </p:grpSpPr>
        <p:sp>
          <p:nvSpPr>
            <p:cNvPr id="182274" name="Text Box 2"/>
            <p:cNvSpPr txBox="1">
              <a:spLocks noChangeArrowheads="1"/>
            </p:cNvSpPr>
            <p:nvPr/>
          </p:nvSpPr>
          <p:spPr bwMode="auto">
            <a:xfrm>
              <a:off x="1752600" y="981076"/>
              <a:ext cx="10696140" cy="3834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Arial" charset="0"/>
                </a:rPr>
                <a:t>B48	</a:t>
              </a:r>
              <a:r>
                <a:rPr lang="en-US" b="1" dirty="0" smtClean="0">
                  <a:latin typeface="Arial" charset="0"/>
                </a:rPr>
                <a:t>   Chylomicron</a:t>
              </a:r>
              <a:r>
                <a:rPr lang="en-US" b="1" dirty="0">
                  <a:latin typeface="Arial" charset="0"/>
                </a:rPr>
                <a:t>		    	</a:t>
              </a:r>
              <a:r>
                <a:rPr lang="en-US" b="1" dirty="0" smtClean="0">
                  <a:latin typeface="Arial" charset="0"/>
                </a:rPr>
                <a:t>	Carry </a:t>
              </a:r>
              <a:r>
                <a:rPr lang="en-US" b="1" dirty="0" err="1" smtClean="0">
                  <a:latin typeface="Arial" charset="0"/>
                </a:rPr>
                <a:t>chol</a:t>
              </a:r>
              <a:r>
                <a:rPr lang="en-US" b="1" dirty="0" smtClean="0">
                  <a:latin typeface="Arial" charset="0"/>
                </a:rPr>
                <a:t>. esters, Lacks </a:t>
              </a:r>
              <a:r>
                <a:rPr lang="en-US" b="1" dirty="0">
                  <a:latin typeface="Arial" charset="0"/>
                </a:rPr>
                <a:t>LDL </a:t>
              </a:r>
              <a:r>
                <a:rPr lang="en-US" b="1" dirty="0" smtClean="0">
                  <a:latin typeface="Arial" charset="0"/>
                </a:rPr>
                <a:t>receptor binding </a:t>
              </a:r>
              <a:r>
                <a:rPr lang="en-US" b="1" dirty="0">
                  <a:latin typeface="Arial" charset="0"/>
                </a:rPr>
                <a:t>domain</a:t>
              </a:r>
            </a:p>
            <a:p>
              <a:endParaRPr lang="en-US" b="1" dirty="0">
                <a:latin typeface="Arial" charset="0"/>
              </a:endParaRPr>
            </a:p>
            <a:p>
              <a:r>
                <a:rPr lang="en-US" b="1" dirty="0">
                  <a:latin typeface="Arial" charset="0"/>
                </a:rPr>
                <a:t>B100	</a:t>
              </a:r>
              <a:r>
                <a:rPr lang="en-US" b="1" dirty="0" smtClean="0">
                  <a:latin typeface="Arial" charset="0"/>
                </a:rPr>
                <a:t>   VLDL,IDL,LDL</a:t>
              </a:r>
              <a:r>
                <a:rPr lang="en-US" b="1" dirty="0">
                  <a:latin typeface="Arial" charset="0"/>
                </a:rPr>
                <a:t>		     	</a:t>
              </a:r>
              <a:r>
                <a:rPr lang="en-US" b="1" dirty="0" smtClean="0">
                  <a:latin typeface="Arial" charset="0"/>
                </a:rPr>
                <a:t>	Binds </a:t>
              </a:r>
              <a:r>
                <a:rPr lang="en-US" b="1" dirty="0">
                  <a:latin typeface="Arial" charset="0"/>
                </a:rPr>
                <a:t>LDL </a:t>
              </a:r>
              <a:r>
                <a:rPr lang="en-US" b="1" dirty="0" smtClean="0">
                  <a:latin typeface="Arial" charset="0"/>
                </a:rPr>
                <a:t>receptor</a:t>
              </a:r>
              <a:endParaRPr lang="en-US" b="1" dirty="0">
                <a:latin typeface="Arial" charset="0"/>
              </a:endParaRPr>
            </a:p>
            <a:p>
              <a:r>
                <a:rPr lang="en-US" b="1" dirty="0" smtClean="0">
                  <a:latin typeface="Arial" charset="0"/>
                </a:rPr>
                <a:t>	</a:t>
              </a:r>
              <a:endParaRPr lang="en-US" b="1" dirty="0">
                <a:latin typeface="Arial" charset="0"/>
              </a:endParaRPr>
            </a:p>
            <a:p>
              <a:r>
                <a:rPr lang="en-US" b="1" dirty="0">
                  <a:latin typeface="Arial" charset="0"/>
                </a:rPr>
                <a:t>C-II	</a:t>
              </a:r>
              <a:r>
                <a:rPr lang="en-US" b="1" dirty="0" smtClean="0">
                  <a:latin typeface="Arial" charset="0"/>
                </a:rPr>
                <a:t>   </a:t>
              </a:r>
              <a:r>
                <a:rPr lang="en-US" b="1" dirty="0" err="1" smtClean="0">
                  <a:latin typeface="Arial" charset="0"/>
                </a:rPr>
                <a:t>Chyl</a:t>
              </a:r>
              <a:r>
                <a:rPr lang="en-US" b="1" dirty="0">
                  <a:latin typeface="Arial" charset="0"/>
                </a:rPr>
                <a:t>. VLDL, IDL, HDL	    	</a:t>
              </a:r>
              <a:r>
                <a:rPr lang="en-US" b="1" dirty="0" smtClean="0">
                  <a:latin typeface="Arial" charset="0"/>
                </a:rPr>
                <a:t>	Activates </a:t>
              </a:r>
              <a:r>
                <a:rPr lang="en-US" b="1" dirty="0">
                  <a:latin typeface="Arial" charset="0"/>
                </a:rPr>
                <a:t>LPL</a:t>
              </a:r>
            </a:p>
            <a:p>
              <a:endParaRPr lang="en-US" b="1" dirty="0">
                <a:latin typeface="Arial" charset="0"/>
              </a:endParaRPr>
            </a:p>
            <a:p>
              <a:r>
                <a:rPr lang="en-US" b="1" dirty="0">
                  <a:latin typeface="Arial" charset="0"/>
                </a:rPr>
                <a:t>C-III	</a:t>
              </a:r>
              <a:r>
                <a:rPr lang="en-US" b="1" dirty="0" smtClean="0">
                  <a:latin typeface="Arial" charset="0"/>
                </a:rPr>
                <a:t>   </a:t>
              </a:r>
              <a:r>
                <a:rPr lang="en-US" b="1" dirty="0" err="1" smtClean="0">
                  <a:latin typeface="Arial" charset="0"/>
                </a:rPr>
                <a:t>Chyl</a:t>
              </a:r>
              <a:r>
                <a:rPr lang="en-US" b="1" dirty="0">
                  <a:latin typeface="Arial" charset="0"/>
                </a:rPr>
                <a:t>. VLDL, IDL, HDL           	 </a:t>
              </a:r>
              <a:r>
                <a:rPr lang="en-US" b="1" dirty="0" smtClean="0">
                  <a:latin typeface="Arial" charset="0"/>
                </a:rPr>
                <a:t>	Inhibits </a:t>
              </a:r>
              <a:r>
                <a:rPr lang="en-US" b="1" dirty="0">
                  <a:latin typeface="Arial" charset="0"/>
                </a:rPr>
                <a:t>LPL</a:t>
              </a:r>
            </a:p>
            <a:p>
              <a:endParaRPr lang="en-US" b="1" dirty="0">
                <a:latin typeface="Arial" charset="0"/>
              </a:endParaRPr>
            </a:p>
            <a:p>
              <a:r>
                <a:rPr lang="en-US" b="1" dirty="0">
                  <a:latin typeface="Arial" charset="0"/>
                </a:rPr>
                <a:t>E               </a:t>
              </a:r>
              <a:r>
                <a:rPr lang="en-US" b="1" dirty="0" err="1" smtClean="0">
                  <a:latin typeface="Arial" charset="0"/>
                </a:rPr>
                <a:t>Chyl</a:t>
              </a:r>
              <a:r>
                <a:rPr lang="en-US" b="1" dirty="0">
                  <a:latin typeface="Arial" charset="0"/>
                </a:rPr>
                <a:t>. Remnant, VLDL, </a:t>
              </a:r>
              <a:r>
                <a:rPr lang="en-US" b="1" dirty="0" smtClean="0">
                  <a:latin typeface="Arial" charset="0"/>
                </a:rPr>
                <a:t>IDL, HDL   </a:t>
              </a:r>
              <a:r>
                <a:rPr lang="en-US" b="1" dirty="0">
                  <a:latin typeface="Arial" charset="0"/>
                </a:rPr>
                <a:t>	Binds LDL </a:t>
              </a:r>
              <a:r>
                <a:rPr lang="en-US" b="1" dirty="0" smtClean="0">
                  <a:latin typeface="Arial" charset="0"/>
                </a:rPr>
                <a:t>receptor</a:t>
              </a:r>
              <a:endParaRPr lang="en-US" b="1" dirty="0">
                <a:latin typeface="Arial" charset="0"/>
              </a:endParaRPr>
            </a:p>
            <a:p>
              <a:endParaRPr lang="en-US" b="1" dirty="0">
                <a:latin typeface="Arial" charset="0"/>
              </a:endParaRPr>
            </a:p>
            <a:p>
              <a:r>
                <a:rPr lang="en-US" b="1" dirty="0">
                  <a:latin typeface="Arial" charset="0"/>
                </a:rPr>
                <a:t>A-1	</a:t>
              </a:r>
              <a:r>
                <a:rPr lang="en-US" b="1" dirty="0" smtClean="0">
                  <a:latin typeface="Arial" charset="0"/>
                </a:rPr>
                <a:t>   HDL/Chylomicron</a:t>
              </a:r>
              <a:r>
                <a:rPr lang="en-US" b="1" dirty="0">
                  <a:latin typeface="Arial" charset="0"/>
                </a:rPr>
                <a:t>			</a:t>
              </a:r>
              <a:r>
                <a:rPr lang="en-US" b="1" dirty="0" smtClean="0">
                  <a:latin typeface="Arial" charset="0"/>
                </a:rPr>
                <a:t>LCAT activator (</a:t>
              </a:r>
              <a:r>
                <a:rPr lang="en-US" b="1" dirty="0" err="1" smtClean="0">
                  <a:latin typeface="Arial" charset="0"/>
                </a:rPr>
                <a:t>lecithin:cholesterol</a:t>
              </a:r>
              <a:r>
                <a:rPr lang="en-US" b="1" dirty="0" smtClean="0">
                  <a:latin typeface="Arial" charset="0"/>
                </a:rPr>
                <a:t> </a:t>
              </a:r>
              <a:r>
                <a:rPr lang="en-US" b="1" dirty="0">
                  <a:latin typeface="Arial" charset="0"/>
                </a:rPr>
                <a:t>acyltransferase)		</a:t>
              </a:r>
            </a:p>
          </p:txBody>
        </p:sp>
        <p:sp>
          <p:nvSpPr>
            <p:cNvPr id="182275" name="Text Box 3"/>
            <p:cNvSpPr txBox="1">
              <a:spLocks noChangeArrowheads="1"/>
            </p:cNvSpPr>
            <p:nvPr/>
          </p:nvSpPr>
          <p:spPr bwMode="auto">
            <a:xfrm>
              <a:off x="1828801" y="76200"/>
              <a:ext cx="622478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latin typeface="Arial" charset="0"/>
                </a:rPr>
                <a:t>Type               Association		      Function </a:t>
              </a:r>
            </a:p>
          </p:txBody>
        </p:sp>
        <p:sp>
          <p:nvSpPr>
            <p:cNvPr id="182276" name="Line 4"/>
            <p:cNvSpPr>
              <a:spLocks noChangeShapeType="1"/>
            </p:cNvSpPr>
            <p:nvPr/>
          </p:nvSpPr>
          <p:spPr bwMode="auto">
            <a:xfrm>
              <a:off x="1524000" y="685800"/>
              <a:ext cx="9144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err="1" smtClean="0"/>
              <a:t>Apoproteins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24494" y="210269"/>
            <a:ext cx="6096000" cy="1631216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These proteins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facilitate lipid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solubilization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and help to maintain the structural integrity of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lipoproteins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53828" y="6444343"/>
            <a:ext cx="5370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Slides used with permission from Theresa Han-Markey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2181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Chylomicron – Lipid Transportation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89447" cy="4351338"/>
          </a:xfrm>
        </p:spPr>
        <p:txBody>
          <a:bodyPr>
            <a:normAutofit fontScale="92500" lnSpcReduction="20000"/>
          </a:bodyPr>
          <a:lstStyle/>
          <a:p>
            <a:pPr marL="342900" lvl="1" indent="-342900"/>
            <a:r>
              <a:rPr lang="en-US" sz="3200" dirty="0"/>
              <a:t>Chylomicrons too large to enter capillaries</a:t>
            </a:r>
          </a:p>
          <a:p>
            <a:pPr marL="742950" lvl="2" indent="-342900"/>
            <a:r>
              <a:rPr lang="en-US" sz="2800" dirty="0"/>
              <a:t>Exits </a:t>
            </a:r>
            <a:r>
              <a:rPr lang="en-US" sz="2800" dirty="0" err="1"/>
              <a:t>basolateral</a:t>
            </a:r>
            <a:r>
              <a:rPr lang="en-US" sz="2800" dirty="0"/>
              <a:t> membrane into lymphatic circulation </a:t>
            </a:r>
          </a:p>
          <a:p>
            <a:pPr marL="742950" lvl="2" indent="-342900"/>
            <a:r>
              <a:rPr lang="en-US" sz="2800" dirty="0" err="1"/>
              <a:t>Exocytosed</a:t>
            </a:r>
            <a:r>
              <a:rPr lang="en-US" sz="2800" dirty="0"/>
              <a:t> through </a:t>
            </a:r>
            <a:r>
              <a:rPr lang="en-US" sz="2800" dirty="0" err="1"/>
              <a:t>basolateral</a:t>
            </a:r>
            <a:r>
              <a:rPr lang="en-US" sz="2800" dirty="0"/>
              <a:t> membrane via secretory vesicle</a:t>
            </a:r>
          </a:p>
          <a:p>
            <a:pPr marL="457200" lvl="1" indent="-457200"/>
            <a:r>
              <a:rPr lang="en-US" sz="3200" dirty="0"/>
              <a:t>Chylomicron bypass liver and enter circulation via lymph system</a:t>
            </a:r>
          </a:p>
          <a:p>
            <a:pPr lvl="1"/>
            <a:r>
              <a:rPr lang="en-US" dirty="0" smtClean="0"/>
              <a:t>In circulation: chylomicron picks up additional apolipoproteins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47" y="1923353"/>
            <a:ext cx="6509651" cy="38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would an impairment in enterocyte triglyceride synthesis affect?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dirty="0" smtClean="0"/>
              <a:t>Long Chain Fatty Acid Absorption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dirty="0" smtClean="0"/>
              <a:t>Medium Chain Fatty Acid Absorption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lphaUcPeriod"/>
            </a:pPr>
            <a:r>
              <a:rPr lang="en-US" dirty="0" smtClean="0"/>
              <a:t>Short Chain Fatty Acid </a:t>
            </a:r>
            <a:r>
              <a:rPr lang="en-US" dirty="0"/>
              <a:t>Absorption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dirty="0" smtClean="0"/>
              <a:t>All of the above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157847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tissue synthesizes chylomicrons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Liver cells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Bile ducts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Enterocytes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Adipocytes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0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Chylomicrons Transport Lipids to Tissues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4070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Chylomicrons travel mainly to </a:t>
            </a:r>
            <a:r>
              <a:rPr lang="en-US" u="sng" dirty="0" smtClean="0"/>
              <a:t>adipose tissue </a:t>
            </a:r>
            <a:r>
              <a:rPr lang="en-US" dirty="0" smtClean="0"/>
              <a:t>and </a:t>
            </a:r>
            <a:r>
              <a:rPr lang="en-US" u="sng" dirty="0" smtClean="0"/>
              <a:t>muscle</a:t>
            </a:r>
          </a:p>
          <a:p>
            <a:pPr lvl="1"/>
            <a:r>
              <a:rPr lang="en-US" u="sng" dirty="0" smtClean="0"/>
              <a:t>Lipoprotein lipase (LPL) </a:t>
            </a:r>
            <a:r>
              <a:rPr lang="en-US" dirty="0" smtClean="0"/>
              <a:t>– enzyme in endothelial membrane of adipose and muscle tissues</a:t>
            </a:r>
          </a:p>
          <a:p>
            <a:r>
              <a:rPr lang="en-US" u="sng" dirty="0" smtClean="0"/>
              <a:t>Chylomicron </a:t>
            </a:r>
            <a:r>
              <a:rPr lang="en-US" u="sng" dirty="0"/>
              <a:t>remnant</a:t>
            </a:r>
            <a:r>
              <a:rPr lang="en-US" dirty="0"/>
              <a:t> </a:t>
            </a:r>
            <a:r>
              <a:rPr lang="en-US" dirty="0" smtClean="0"/>
              <a:t>travels to liver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05" y="1690688"/>
            <a:ext cx="563438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7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Apolipoproteins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77"/>
          <a:stretch/>
        </p:blipFill>
        <p:spPr>
          <a:xfrm>
            <a:off x="1658352" y="1419725"/>
            <a:ext cx="7257047" cy="502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7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4400" dirty="0"/>
              <a:t>Lipases are enzymes that work to breakdown large lipids to smaller lipids</a:t>
            </a:r>
          </a:p>
          <a:p>
            <a:pPr lvl="1"/>
            <a:r>
              <a:rPr lang="en-US" sz="3600" dirty="0"/>
              <a:t>Lingual/gastric (low pH to function) and pancreatic (higher pH to function) lipase</a:t>
            </a:r>
          </a:p>
          <a:p>
            <a:r>
              <a:rPr lang="en-US" sz="4400" dirty="0"/>
              <a:t>Lipases, bile, and mechanical forces efficiently emulsify lipids</a:t>
            </a:r>
          </a:p>
          <a:p>
            <a:r>
              <a:rPr lang="en-US" sz="4400" dirty="0"/>
              <a:t>Micelles made of digested lipids and bile salts form at the brush border </a:t>
            </a:r>
          </a:p>
          <a:p>
            <a:pPr lvl="1"/>
            <a:r>
              <a:rPr lang="en-US" sz="3600" dirty="0"/>
              <a:t>Aides in successful absorption across apical membrane of enterocyte by stabilizing in aqueous environment</a:t>
            </a:r>
          </a:p>
          <a:p>
            <a:r>
              <a:rPr lang="en-US" sz="4400" dirty="0"/>
              <a:t>Digested lipids (&gt;10 FA HC chain) are </a:t>
            </a:r>
            <a:r>
              <a:rPr lang="en-US" sz="4400" dirty="0" smtClean="0"/>
              <a:t>re-</a:t>
            </a:r>
            <a:r>
              <a:rPr lang="en-US" sz="4400" dirty="0" err="1" smtClean="0"/>
              <a:t>esterfied</a:t>
            </a:r>
            <a:r>
              <a:rPr lang="en-US" sz="4400" dirty="0" smtClean="0"/>
              <a:t> </a:t>
            </a:r>
            <a:r>
              <a:rPr lang="en-US" sz="4400" dirty="0"/>
              <a:t>in enterocyte </a:t>
            </a:r>
          </a:p>
          <a:p>
            <a:r>
              <a:rPr lang="en-US" sz="4400" dirty="0"/>
              <a:t>Digested lipids form chylomicron - contains </a:t>
            </a:r>
            <a:r>
              <a:rPr lang="en-US" sz="4400" dirty="0" err="1"/>
              <a:t>apolipoproteins</a:t>
            </a:r>
            <a:r>
              <a:rPr lang="en-US" sz="4400" dirty="0"/>
              <a:t> and phospholipids – before being absorbed across </a:t>
            </a:r>
            <a:r>
              <a:rPr lang="en-US" sz="4400" dirty="0" err="1"/>
              <a:t>basolateral</a:t>
            </a:r>
            <a:r>
              <a:rPr lang="en-US" sz="4400" dirty="0"/>
              <a:t> membrane</a:t>
            </a:r>
          </a:p>
          <a:p>
            <a:pPr lvl="1"/>
            <a:r>
              <a:rPr lang="en-US" sz="3600" dirty="0"/>
              <a:t>Enter lymph system</a:t>
            </a:r>
          </a:p>
          <a:p>
            <a:r>
              <a:rPr lang="en-US" sz="4400" dirty="0"/>
              <a:t>Transportation of chylomicron results in chylomicron remnant which is cholesterol rich</a:t>
            </a:r>
          </a:p>
          <a:p>
            <a:pPr lvl="1"/>
            <a:r>
              <a:rPr lang="en-US" sz="3600" dirty="0"/>
              <a:t>Chylomicron remnant continues transporting cholesterol to tissue</a:t>
            </a:r>
          </a:p>
          <a:p>
            <a:pPr lvl="2"/>
            <a:r>
              <a:rPr lang="en-US" sz="2900" dirty="0"/>
              <a:t>Eventual formation of IDL, LDL, and HDL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5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</a:t>
            </a:r>
            <a:r>
              <a:rPr lang="en-US" dirty="0"/>
              <a:t>of the following is not a cholesterol lowering </a:t>
            </a:r>
            <a:r>
              <a:rPr lang="en-US" dirty="0" smtClean="0"/>
              <a:t>nutrient?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Monounsaturated fats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Trans Fats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Fiber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err="1" smtClean="0"/>
              <a:t>Phytosterols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24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 Exam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43000"/>
            <a:ext cx="64008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949116"/>
            <a:ext cx="14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Average 89.5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76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Rubric Update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5354936"/>
              </p:ext>
            </p:extLst>
          </p:nvPr>
        </p:nvGraphicFramePr>
        <p:xfrm>
          <a:off x="838200" y="1825625"/>
          <a:ext cx="369770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716"/>
                <a:gridCol w="190098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Projected</a:t>
                      </a:r>
                      <a:r>
                        <a:rPr lang="en-US" baseline="0" dirty="0" smtClean="0"/>
                        <a:t> Grade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87+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80-87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75-80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B+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70-75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65-70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B-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884" y="1027906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5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CRLT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Next week (Monday)</a:t>
            </a:r>
          </a:p>
          <a:p>
            <a:r>
              <a:rPr lang="en-US" dirty="0" smtClean="0"/>
              <a:t>Last 30 minutes of class</a:t>
            </a:r>
          </a:p>
          <a:p>
            <a:r>
              <a:rPr lang="en-US" dirty="0" smtClean="0"/>
              <a:t>Your feedback is very important so think about what you expected, what you learned, and what could be improved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97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Lipid Digestion and Absorption 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Describe </a:t>
            </a:r>
            <a:r>
              <a:rPr lang="en-US" dirty="0"/>
              <a:t>the role of lingual lipase on lipid </a:t>
            </a:r>
            <a:r>
              <a:rPr lang="en-US" dirty="0" smtClean="0"/>
              <a:t>digestion in the stomach</a:t>
            </a:r>
          </a:p>
          <a:p>
            <a:r>
              <a:rPr lang="en-US" dirty="0" smtClean="0"/>
              <a:t>Describe gastric lipase and emulsification processes that occur in the stomach </a:t>
            </a:r>
          </a:p>
          <a:p>
            <a:r>
              <a:rPr lang="en-US" dirty="0" smtClean="0"/>
              <a:t>Describe pancreatic lipase and emulsification processes in the small intestine </a:t>
            </a:r>
          </a:p>
          <a:p>
            <a:r>
              <a:rPr lang="en-US" dirty="0" smtClean="0"/>
              <a:t>Understand the role of bile salts in the formation of micelles</a:t>
            </a:r>
          </a:p>
          <a:p>
            <a:r>
              <a:rPr lang="en-US" dirty="0"/>
              <a:t>Identify the transport mechanisms of lipids across the apical and </a:t>
            </a:r>
            <a:r>
              <a:rPr lang="en-US" dirty="0" err="1"/>
              <a:t>basolateral</a:t>
            </a:r>
            <a:r>
              <a:rPr lang="en-US" dirty="0"/>
              <a:t> </a:t>
            </a:r>
            <a:r>
              <a:rPr lang="en-US" dirty="0" smtClean="0"/>
              <a:t>membranes</a:t>
            </a:r>
          </a:p>
          <a:p>
            <a:r>
              <a:rPr lang="en-US" dirty="0" smtClean="0"/>
              <a:t>Describe reesterification processes in the enterocyte</a:t>
            </a:r>
          </a:p>
          <a:p>
            <a:r>
              <a:rPr lang="en-US" dirty="0" smtClean="0"/>
              <a:t>Understand the formation and fate of the chylomicron and its role in lipid transportation</a:t>
            </a:r>
          </a:p>
          <a:p>
            <a:pPr lvl="1"/>
            <a:r>
              <a:rPr lang="en-US" dirty="0" smtClean="0"/>
              <a:t>Describe what happens following the breakdown of chylomicron in circulation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1490</TotalTime>
  <Words>1578</Words>
  <Application>Microsoft Macintosh PowerPoint</Application>
  <PresentationFormat>Widescreen</PresentationFormat>
  <Paragraphs>313</Paragraphs>
  <Slides>42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Times New Roman</vt:lpstr>
      <vt:lpstr>Wingdings</vt:lpstr>
      <vt:lpstr>Office Theme</vt:lpstr>
      <vt:lpstr>Lipid Digestion and Absorption</vt:lpstr>
      <vt:lpstr>Quiz Question #1</vt:lpstr>
      <vt:lpstr>Quiz Question #2</vt:lpstr>
      <vt:lpstr>Quiz Question #3</vt:lpstr>
      <vt:lpstr>Quiz #4</vt:lpstr>
      <vt:lpstr>Midterm Exam</vt:lpstr>
      <vt:lpstr>Grading Rubric Update</vt:lpstr>
      <vt:lpstr>CRLT Review</vt:lpstr>
      <vt:lpstr>Lipid Digestion and Absorption Learning Objectives</vt:lpstr>
      <vt:lpstr>Dietary Lipids</vt:lpstr>
      <vt:lpstr>Lipids</vt:lpstr>
      <vt:lpstr>Triacylglycerol Digestion: Mouth and Stomach</vt:lpstr>
      <vt:lpstr>What do you think?</vt:lpstr>
      <vt:lpstr>Gastric Lipase in the Stomach</vt:lpstr>
      <vt:lpstr>Triacylglycerol Digestion: Stomach</vt:lpstr>
      <vt:lpstr>Triacylglycerol Digestion: Small Intestine</vt:lpstr>
      <vt:lpstr>Triacylglycerol Digestion: Role of CCK</vt:lpstr>
      <vt:lpstr>Bile</vt:lpstr>
      <vt:lpstr>Bile Salts and Intrahepatic Portal Circulation</vt:lpstr>
      <vt:lpstr>What kind of transport mechanism do you think is needed to fill the gall bladder?</vt:lpstr>
      <vt:lpstr>ABCG5/8 and Sitosterolemia</vt:lpstr>
      <vt:lpstr>Other problems due to bile salt defects</vt:lpstr>
      <vt:lpstr>Pancreatic Lipase Requires Colipase</vt:lpstr>
      <vt:lpstr>Orlistat (aka Xenical)</vt:lpstr>
      <vt:lpstr>Triacylglycerol Digestion: Small Intestine</vt:lpstr>
      <vt:lpstr>Cholesterol Digestion</vt:lpstr>
      <vt:lpstr>Phospholipid Digestion</vt:lpstr>
      <vt:lpstr>Small Intestine End Products</vt:lpstr>
      <vt:lpstr>Absorption: Small Intestinal Enterocytes</vt:lpstr>
      <vt:lpstr>Steatorrhea</vt:lpstr>
      <vt:lpstr>What happens in the enterocyte?</vt:lpstr>
      <vt:lpstr>Absorption: Small Intestine</vt:lpstr>
      <vt:lpstr>What would be the benefit of breaking down, then re-synthesizing lipids in the enterocyte</vt:lpstr>
      <vt:lpstr>Chylomicrons are lipoprotein particles</vt:lpstr>
      <vt:lpstr>Apolipoproteins</vt:lpstr>
      <vt:lpstr>Chylomicron composition</vt:lpstr>
      <vt:lpstr>Apoproteins </vt:lpstr>
      <vt:lpstr>Chylomicron – Lipid Transportation</vt:lpstr>
      <vt:lpstr>What would an impairment in enterocyte triglyceride synthesis affect?</vt:lpstr>
      <vt:lpstr>Chylomicrons Transport Lipids to Tissues</vt:lpstr>
      <vt:lpstr>Other Apolipoproteins</vt:lpstr>
      <vt:lpstr>Summary 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Lipid Digestion and Absorption</dc:title>
  <dc:creator>Dave Bridges</dc:creator>
  <cp:lastModifiedBy>Dave Bridges</cp:lastModifiedBy>
  <cp:revision>27</cp:revision>
  <dcterms:created xsi:type="dcterms:W3CDTF">2016-11-19T14:34:01Z</dcterms:created>
  <dcterms:modified xsi:type="dcterms:W3CDTF">2016-12-07T14:02:50Z</dcterms:modified>
</cp:coreProperties>
</file>